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Hagrid Text" charset="1" panose="00000500000000000000"/>
      <p:regular r:id="rId20"/>
    </p:embeddedFont>
    <p:embeddedFont>
      <p:font typeface="Canva Sans" charset="1" panose="020B0503030501040103"/>
      <p:regular r:id="rId21"/>
    </p:embeddedFont>
    <p:embeddedFont>
      <p:font typeface="Canva Sans Bold" charset="1" panose="020B0803030501040103"/>
      <p:regular r:id="rId22"/>
    </p:embeddedFont>
    <p:embeddedFont>
      <p:font typeface="Canva Sans Medium" charset="1" panose="020B0603030501040103"/>
      <p:regular r:id="rId23"/>
    </p:embeddedFont>
    <p:embeddedFont>
      <p:font typeface="Canva Sans Bold Italics" charset="1" panose="020B0803030501040103"/>
      <p:regular r:id="rId24"/>
    </p:embeddedFont>
    <p:embeddedFont>
      <p:font typeface="Moontime"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jpeg>
</file>

<file path=ppt/media/image4.png>
</file>

<file path=ppt/media/image5.png>
</file>

<file path=ppt/media/image6.svg>
</file>

<file path=ppt/media/image7.png>
</file>

<file path=ppt/media/image8.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3407903"/>
            <a:ext cx="10202605" cy="4158590"/>
            <a:chOff x="0" y="0"/>
            <a:chExt cx="13603473" cy="5544786"/>
          </a:xfrm>
        </p:grpSpPr>
        <p:sp>
          <p:nvSpPr>
            <p:cNvPr name="TextBox 3" id="3"/>
            <p:cNvSpPr txBox="true"/>
            <p:nvPr/>
          </p:nvSpPr>
          <p:spPr>
            <a:xfrm rot="0">
              <a:off x="0" y="-9525"/>
              <a:ext cx="13603473" cy="4429125"/>
            </a:xfrm>
            <a:prstGeom prst="rect">
              <a:avLst/>
            </a:prstGeom>
          </p:spPr>
          <p:txBody>
            <a:bodyPr anchor="t" rtlCol="false" tIns="0" lIns="0" bIns="0" rIns="0">
              <a:spAutoFit/>
            </a:bodyPr>
            <a:lstStyle/>
            <a:p>
              <a:pPr algn="l">
                <a:lnSpc>
                  <a:spcPts val="13080"/>
                </a:lnSpc>
              </a:pPr>
              <a:r>
                <a:rPr lang="en-US" sz="10900">
                  <a:solidFill>
                    <a:srgbClr val="000000"/>
                  </a:solidFill>
                  <a:latin typeface="Hagrid Text"/>
                  <a:ea typeface="Hagrid Text"/>
                  <a:cs typeface="Hagrid Text"/>
                  <a:sym typeface="Hagrid Text"/>
                </a:rPr>
                <a:t>Data Analytics</a:t>
              </a:r>
            </a:p>
          </p:txBody>
        </p:sp>
        <p:sp>
          <p:nvSpPr>
            <p:cNvPr name="TextBox 4" id="4"/>
            <p:cNvSpPr txBox="true"/>
            <p:nvPr/>
          </p:nvSpPr>
          <p:spPr>
            <a:xfrm rot="0">
              <a:off x="0" y="4749131"/>
              <a:ext cx="13603473" cy="795655"/>
            </a:xfrm>
            <a:prstGeom prst="rect">
              <a:avLst/>
            </a:prstGeom>
          </p:spPr>
          <p:txBody>
            <a:bodyPr anchor="t" rtlCol="false" tIns="0" lIns="0" bIns="0" rIns="0">
              <a:spAutoFit/>
            </a:bodyPr>
            <a:lstStyle/>
            <a:p>
              <a:pPr algn="l">
                <a:lnSpc>
                  <a:spcPts val="5039"/>
                </a:lnSpc>
              </a:pPr>
              <a:r>
                <a:rPr lang="en-US" sz="3599">
                  <a:solidFill>
                    <a:srgbClr val="000000"/>
                  </a:solidFill>
                  <a:latin typeface="Canva Sans"/>
                  <a:ea typeface="Canva Sans"/>
                  <a:cs typeface="Canva Sans"/>
                  <a:sym typeface="Canva Sans"/>
                </a:rPr>
                <a:t>Presentation by Abhinav Kanaujia</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13" id="13"/>
          <p:cNvGrpSpPr/>
          <p:nvPr/>
        </p:nvGrpSpPr>
        <p:grpSpPr>
          <a:xfrm rot="0">
            <a:off x="1028700" y="933180"/>
            <a:ext cx="4128240" cy="761631"/>
            <a:chOff x="0" y="0"/>
            <a:chExt cx="5504320" cy="1015508"/>
          </a:xfrm>
        </p:grpSpPr>
        <p:sp>
          <p:nvSpPr>
            <p:cNvPr name="TextBox 14" id="14"/>
            <p:cNvSpPr txBox="true"/>
            <p:nvPr/>
          </p:nvSpPr>
          <p:spPr>
            <a:xfrm rot="0">
              <a:off x="1267970" y="-38100"/>
              <a:ext cx="4236349" cy="1053608"/>
            </a:xfrm>
            <a:prstGeom prst="rect">
              <a:avLst/>
            </a:prstGeom>
          </p:spPr>
          <p:txBody>
            <a:bodyPr anchor="t" rtlCol="false" tIns="0" lIns="0" bIns="0" rIns="0">
              <a:spAutoFit/>
            </a:bodyPr>
            <a:lstStyle/>
            <a:p>
              <a:pPr algn="l">
                <a:lnSpc>
                  <a:spcPts val="3292"/>
                </a:lnSpc>
                <a:spcBef>
                  <a:spcPct val="0"/>
                </a:spcBef>
              </a:pPr>
              <a:r>
                <a:rPr lang="en-US" sz="2351">
                  <a:solidFill>
                    <a:srgbClr val="000000"/>
                  </a:solidFill>
                  <a:latin typeface="Canva Sans Bold"/>
                  <a:ea typeface="Canva Sans Bold"/>
                  <a:cs typeface="Canva Sans Bold"/>
                  <a:sym typeface="Canva Sans Bold"/>
                </a:rPr>
                <a:t>Guidance by Manavi Ma’am</a:t>
              </a:r>
            </a:p>
          </p:txBody>
        </p:sp>
        <p:sp>
          <p:nvSpPr>
            <p:cNvPr name="Freeform 15" id="15"/>
            <p:cNvSpPr/>
            <p:nvPr/>
          </p:nvSpPr>
          <p:spPr>
            <a:xfrm flipH="false" flipV="false" rot="0">
              <a:off x="0" y="124802"/>
              <a:ext cx="886836" cy="765903"/>
            </a:xfrm>
            <a:custGeom>
              <a:avLst/>
              <a:gdLst/>
              <a:ahLst/>
              <a:cxnLst/>
              <a:rect r="r" b="b" t="t" l="l"/>
              <a:pathLst>
                <a:path h="765903" w="886836">
                  <a:moveTo>
                    <a:pt x="0" y="0"/>
                  </a:moveTo>
                  <a:lnTo>
                    <a:pt x="886836" y="0"/>
                  </a:lnTo>
                  <a:lnTo>
                    <a:pt x="886836" y="765904"/>
                  </a:lnTo>
                  <a:lnTo>
                    <a:pt x="0" y="765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
        <p:nvSpPr>
          <p:cNvPr name="Freeform 6" id="6"/>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619736" y="3681133"/>
            <a:ext cx="5510692" cy="4735751"/>
            <a:chOff x="0" y="0"/>
            <a:chExt cx="812800" cy="698500"/>
          </a:xfrm>
        </p:grpSpPr>
        <p:sp>
          <p:nvSpPr>
            <p:cNvPr name="Freeform 8" id="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26559" t="0" r="-26559" b="0"/>
              </a:stretch>
            </a:blipFill>
          </p:spPr>
        </p:sp>
      </p:grpSp>
      <p:grpSp>
        <p:nvGrpSpPr>
          <p:cNvPr name="Group 9" id="9"/>
          <p:cNvGrpSpPr/>
          <p:nvPr/>
        </p:nvGrpSpPr>
        <p:grpSpPr>
          <a:xfrm rot="0">
            <a:off x="1028700" y="2510612"/>
            <a:ext cx="8831150" cy="5265831"/>
            <a:chOff x="0" y="0"/>
            <a:chExt cx="11774867" cy="7021108"/>
          </a:xfrm>
        </p:grpSpPr>
        <p:sp>
          <p:nvSpPr>
            <p:cNvPr name="TextBox 10" id="10"/>
            <p:cNvSpPr txBox="true"/>
            <p:nvPr/>
          </p:nvSpPr>
          <p:spPr>
            <a:xfrm rot="0">
              <a:off x="0" y="-9525"/>
              <a:ext cx="11774867" cy="1584325"/>
            </a:xfrm>
            <a:prstGeom prst="rect">
              <a:avLst/>
            </a:prstGeom>
          </p:spPr>
          <p:txBody>
            <a:bodyPr anchor="t" rtlCol="false" tIns="0" lIns="0" bIns="0" rIns="0">
              <a:spAutoFit/>
            </a:bodyPr>
            <a:lstStyle/>
            <a:p>
              <a:pPr algn="l">
                <a:lnSpc>
                  <a:spcPts val="9359"/>
                </a:lnSpc>
                <a:spcBef>
                  <a:spcPct val="0"/>
                </a:spcBef>
              </a:pPr>
              <a:r>
                <a:rPr lang="en-US" sz="7799" spc="-77">
                  <a:solidFill>
                    <a:srgbClr val="000000"/>
                  </a:solidFill>
                  <a:latin typeface="Hagrid Text"/>
                  <a:ea typeface="Hagrid Text"/>
                  <a:cs typeface="Hagrid Text"/>
                  <a:sym typeface="Hagrid Text"/>
                </a:rPr>
                <a:t>Personal Details</a:t>
              </a:r>
            </a:p>
          </p:txBody>
        </p:sp>
        <p:sp>
          <p:nvSpPr>
            <p:cNvPr name="TextBox 11" id="11"/>
            <p:cNvSpPr txBox="true"/>
            <p:nvPr/>
          </p:nvSpPr>
          <p:spPr>
            <a:xfrm rot="0">
              <a:off x="0" y="1800349"/>
              <a:ext cx="10548788" cy="5220758"/>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Canva Sans"/>
                  <a:ea typeface="Canva Sans"/>
                  <a:cs typeface="Canva Sans"/>
                  <a:sym typeface="Canva Sans"/>
                </a:rPr>
                <a:t>My Name is Abhinav Kanaujia ,I am into Data Analytics . I Have completed my graduation from Gujarat University also I have completed my Data Analytics Certification from Tops Technology.</a:t>
              </a:r>
            </a:p>
            <a:p>
              <a:pPr algn="l" marL="539749" indent="-269875" lvl="1">
                <a:lnSpc>
                  <a:spcPts val="3499"/>
                </a:lnSpc>
                <a:buFont typeface="Arial"/>
                <a:buChar char="•"/>
              </a:pPr>
              <a:r>
                <a:rPr lang="en-US" sz="2499">
                  <a:solidFill>
                    <a:srgbClr val="000000"/>
                  </a:solidFill>
                  <a:latin typeface="Canva Sans"/>
                  <a:ea typeface="Canva Sans"/>
                  <a:cs typeface="Canva Sans"/>
                  <a:sym typeface="Canva Sans"/>
                </a:rPr>
                <a:t>Basically i am from Uttar Pradesh since last 22 years i stay in Gandhinagar , apart from that i like cricket and traveling that’s about me .</a:t>
              </a:r>
            </a:p>
            <a:p>
              <a:pPr algn="l">
                <a:lnSpc>
                  <a:spcPts val="3499"/>
                </a:lnSpc>
              </a:pPr>
              <a:r>
                <a:rPr lang="en-US" sz="2499">
                  <a:solidFill>
                    <a:srgbClr val="000000"/>
                  </a:solidFill>
                  <a:latin typeface="Canva Sans"/>
                  <a:ea typeface="Canva Sans"/>
                  <a:cs typeface="Canva Sans"/>
                  <a:sym typeface="Canva Sans"/>
                </a:rPr>
                <a:t>       Thank you.</a:t>
              </a:r>
            </a:p>
          </p:txBody>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F76B50"/>
        </a:solidFill>
      </p:bgPr>
    </p:bg>
    <p:spTree>
      <p:nvGrpSpPr>
        <p:cNvPr id="1" name=""/>
        <p:cNvGrpSpPr/>
        <p:nvPr/>
      </p:nvGrpSpPr>
      <p:grpSpPr>
        <a:xfrm>
          <a:off x="0" y="0"/>
          <a:ext cx="0" cy="0"/>
          <a:chOff x="0" y="0"/>
          <a:chExt cx="0" cy="0"/>
        </a:xfrm>
      </p:grpSpPr>
      <p:grpSp>
        <p:nvGrpSpPr>
          <p:cNvPr name="Group 2" id="2"/>
          <p:cNvGrpSpPr/>
          <p:nvPr/>
        </p:nvGrpSpPr>
        <p:grpSpPr>
          <a:xfrm rot="0">
            <a:off x="1771784" y="564272"/>
            <a:ext cx="16230600" cy="13000176"/>
            <a:chOff x="0" y="0"/>
            <a:chExt cx="21640800" cy="17333568"/>
          </a:xfrm>
        </p:grpSpPr>
        <p:sp>
          <p:nvSpPr>
            <p:cNvPr name="TextBox 3" id="3"/>
            <p:cNvSpPr txBox="true"/>
            <p:nvPr/>
          </p:nvSpPr>
          <p:spPr>
            <a:xfrm rot="0">
              <a:off x="0" y="2398368"/>
              <a:ext cx="21640800" cy="14935200"/>
            </a:xfrm>
            <a:prstGeom prst="rect">
              <a:avLst/>
            </a:prstGeom>
          </p:spPr>
          <p:txBody>
            <a:bodyPr anchor="t" rtlCol="false" tIns="0" lIns="0" bIns="0" rIns="0">
              <a:spAutoFit/>
            </a:bodyPr>
            <a:lstStyle/>
            <a:p>
              <a:pPr algn="l">
                <a:lnSpc>
                  <a:spcPts val="4200"/>
                </a:lnSpc>
              </a:pPr>
            </a:p>
            <a:p>
              <a:pPr algn="l" marL="755651" indent="-377825" lvl="1">
                <a:lnSpc>
                  <a:spcPts val="4200"/>
                </a:lnSpc>
                <a:buFont typeface="Arial"/>
                <a:buChar char="•"/>
              </a:pPr>
              <a:r>
                <a:rPr lang="en-US" sz="3500">
                  <a:solidFill>
                    <a:srgbClr val="F4F4F4"/>
                  </a:solidFill>
                  <a:latin typeface="Canva Sans"/>
                  <a:ea typeface="Canva Sans"/>
                  <a:cs typeface="Canva Sans"/>
                  <a:sym typeface="Canva Sans"/>
                </a:rPr>
                <a:t>A team that combine practical skills, a calm approach, and strong confidence shows the true power of teamwork. Together, they create a positive environment where everyone's strengths shine, leading to smart solutions and great results. This teamwork boosts success and helps achieve goals together.</a:t>
              </a:r>
            </a:p>
            <a:p>
              <a:pPr algn="l">
                <a:lnSpc>
                  <a:spcPts val="4200"/>
                </a:lnSpc>
              </a:pPr>
            </a:p>
            <a:p>
              <a:pPr algn="l" marL="755651" indent="-377825" lvl="1">
                <a:lnSpc>
                  <a:spcPts val="4200"/>
                </a:lnSpc>
                <a:buFont typeface="Arial"/>
                <a:buChar char="•"/>
              </a:pPr>
              <a:r>
                <a:rPr lang="en-US" sz="3500">
                  <a:solidFill>
                    <a:srgbClr val="F4F4F4"/>
                  </a:solidFill>
                  <a:latin typeface="Canva Sans"/>
                  <a:ea typeface="Canva Sans"/>
                  <a:cs typeface="Canva Sans"/>
                  <a:sym typeface="Canva Sans"/>
                </a:rPr>
                <a:t>My weaknesses include spending too much time on social media and often getting distracted by attending concerts or theater performances.</a:t>
              </a:r>
            </a:p>
            <a:p>
              <a:pPr algn="l">
                <a:lnSpc>
                  <a:spcPts val="4200"/>
                </a:lnSpc>
              </a:pPr>
            </a:p>
            <a:p>
              <a:pPr algn="l" marL="755651" indent="-377825" lvl="1">
                <a:lnSpc>
                  <a:spcPts val="4200"/>
                </a:lnSpc>
                <a:buFont typeface="Arial"/>
                <a:buChar char="•"/>
              </a:pPr>
              <a:r>
                <a:rPr lang="en-US" sz="3500">
                  <a:solidFill>
                    <a:srgbClr val="F4F4F4"/>
                  </a:solidFill>
                  <a:latin typeface="Canva Sans"/>
                  <a:ea typeface="Canva Sans"/>
                  <a:cs typeface="Canva Sans"/>
                  <a:sym typeface="Canva Sans"/>
                </a:rPr>
                <a:t>I try to use social media to stay updated on industry trends and network with professionals, while concerts and theaters enhance my creativity and cultural awareness, ultimately contributing to my professional growth.</a:t>
              </a:r>
            </a:p>
            <a:p>
              <a:pPr algn="l">
                <a:lnSpc>
                  <a:spcPts val="4200"/>
                </a:lnSpc>
              </a:pPr>
            </a:p>
            <a:p>
              <a:pPr algn="l">
                <a:lnSpc>
                  <a:spcPts val="4200"/>
                </a:lnSpc>
              </a:pPr>
            </a:p>
            <a:p>
              <a:pPr algn="l">
                <a:lnSpc>
                  <a:spcPts val="4200"/>
                </a:lnSpc>
              </a:pPr>
            </a:p>
            <a:p>
              <a:pPr algn="l">
                <a:lnSpc>
                  <a:spcPts val="4200"/>
                </a:lnSpc>
              </a:pPr>
            </a:p>
            <a:p>
              <a:pPr algn="l">
                <a:lnSpc>
                  <a:spcPts val="4200"/>
                </a:lnSpc>
              </a:pPr>
            </a:p>
            <a:p>
              <a:pPr algn="l">
                <a:lnSpc>
                  <a:spcPts val="4200"/>
                </a:lnSpc>
              </a:pPr>
            </a:p>
            <a:p>
              <a:pPr algn="l">
                <a:lnSpc>
                  <a:spcPts val="4200"/>
                </a:lnSpc>
              </a:pPr>
            </a:p>
          </p:txBody>
        </p:sp>
        <p:sp>
          <p:nvSpPr>
            <p:cNvPr name="TextBox 4" id="4"/>
            <p:cNvSpPr txBox="true"/>
            <p:nvPr/>
          </p:nvSpPr>
          <p:spPr>
            <a:xfrm rot="0">
              <a:off x="0" y="-9525"/>
              <a:ext cx="21640800" cy="1939925"/>
            </a:xfrm>
            <a:prstGeom prst="rect">
              <a:avLst/>
            </a:prstGeom>
          </p:spPr>
          <p:txBody>
            <a:bodyPr anchor="t" rtlCol="false" tIns="0" lIns="0" bIns="0" rIns="0">
              <a:spAutoFit/>
            </a:bodyPr>
            <a:lstStyle/>
            <a:p>
              <a:pPr algn="l">
                <a:lnSpc>
                  <a:spcPts val="11400"/>
                </a:lnSpc>
              </a:pPr>
              <a:r>
                <a:rPr lang="en-US" sz="9500">
                  <a:solidFill>
                    <a:srgbClr val="F4F4F4"/>
                  </a:solidFill>
                  <a:latin typeface="Hagrid Text"/>
                  <a:ea typeface="Hagrid Text"/>
                  <a:cs typeface="Hagrid Text"/>
                  <a:sym typeface="Hagrid Text"/>
                </a:rPr>
                <a:t>Strength and Weakness </a:t>
              </a:r>
            </a:p>
          </p:txBody>
        </p:sp>
      </p:grpSp>
      <p:grpSp>
        <p:nvGrpSpPr>
          <p:cNvPr name="Group 5" id="5"/>
          <p:cNvGrpSpPr/>
          <p:nvPr/>
        </p:nvGrpSpPr>
        <p:grpSpPr>
          <a:xfrm rot="0">
            <a:off x="-4611641" y="3105657"/>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369834" y="7706407"/>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Tree>
  </p:cSld>
  <p:clrMapOvr>
    <a:masterClrMapping/>
  </p:clrMapOvr>
</p:sld>
</file>

<file path=ppt/slides/slide1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561785" y="677605"/>
            <a:ext cx="5512745" cy="3857625"/>
          </a:xfrm>
          <a:prstGeom prst="rect">
            <a:avLst/>
          </a:prstGeom>
        </p:spPr>
        <p:txBody>
          <a:bodyPr anchor="t" rtlCol="false" tIns="0" lIns="0" bIns="0" rIns="0">
            <a:spAutoFit/>
          </a:bodyPr>
          <a:lstStyle/>
          <a:p>
            <a:pPr algn="l">
              <a:lnSpc>
                <a:spcPts val="10199"/>
              </a:lnSpc>
            </a:pPr>
            <a:r>
              <a:rPr lang="en-US" sz="8499" spc="-84">
                <a:solidFill>
                  <a:srgbClr val="000000"/>
                </a:solidFill>
                <a:latin typeface="Hagrid Text"/>
                <a:ea typeface="Hagrid Text"/>
                <a:cs typeface="Hagrid Text"/>
                <a:sym typeface="Hagrid Text"/>
              </a:rPr>
              <a:t>Future and Goal</a:t>
            </a:r>
          </a:p>
          <a:p>
            <a:pPr algn="l">
              <a:lnSpc>
                <a:spcPts val="10199"/>
              </a:lnSpc>
              <a:spcBef>
                <a:spcPct val="0"/>
              </a:spcBef>
            </a:pP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grpSp>
        <p:nvGrpSpPr>
          <p:cNvPr name="Group 5" id="5"/>
          <p:cNvGrpSpPr/>
          <p:nvPr/>
        </p:nvGrpSpPr>
        <p:grpSpPr>
          <a:xfrm rot="-10800000">
            <a:off x="3061137" y="7061834"/>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9" id="9"/>
          <p:cNvGrpSpPr/>
          <p:nvPr/>
        </p:nvGrpSpPr>
        <p:grpSpPr>
          <a:xfrm rot="-10800000">
            <a:off x="406681"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sp>
        <p:nvSpPr>
          <p:cNvPr name="TextBox 11" id="11"/>
          <p:cNvSpPr txBox="true"/>
          <p:nvPr/>
        </p:nvSpPr>
        <p:spPr>
          <a:xfrm rot="0">
            <a:off x="8522470" y="3013728"/>
            <a:ext cx="8272402" cy="4343400"/>
          </a:xfrm>
          <a:prstGeom prst="rect">
            <a:avLst/>
          </a:prstGeom>
        </p:spPr>
        <p:txBody>
          <a:bodyPr anchor="t" rtlCol="false" tIns="0" lIns="0" bIns="0" rIns="0">
            <a:spAutoFit/>
          </a:bodyPr>
          <a:lstStyle/>
          <a:p>
            <a:pPr algn="l">
              <a:lnSpc>
                <a:spcPts val="4320"/>
              </a:lnSpc>
            </a:pPr>
            <a:r>
              <a:rPr lang="en-US" sz="3600">
                <a:solidFill>
                  <a:srgbClr val="000000"/>
                </a:solidFill>
                <a:latin typeface="Canva Sans"/>
                <a:ea typeface="Canva Sans"/>
                <a:cs typeface="Canva Sans"/>
                <a:sym typeface="Canva Sans"/>
              </a:rPr>
              <a:t>Over the next five year, I want to become an expert in Data analytics.</a:t>
            </a:r>
          </a:p>
          <a:p>
            <a:pPr algn="l">
              <a:lnSpc>
                <a:spcPts val="4320"/>
              </a:lnSpc>
            </a:pPr>
            <a:r>
              <a:rPr lang="en-US" sz="3600">
                <a:solidFill>
                  <a:srgbClr val="000000"/>
                </a:solidFill>
                <a:latin typeface="Canva Sans"/>
                <a:ea typeface="Canva Sans"/>
                <a:cs typeface="Canva Sans"/>
                <a:sym typeface="Canva Sans"/>
              </a:rPr>
              <a:t>I hope to take the leadership role within the department share my knowledge, and help the company grow. I see myself as integral part of team success.</a:t>
            </a:r>
          </a:p>
          <a:p>
            <a:pPr algn="l">
              <a:lnSpc>
                <a:spcPts val="4320"/>
              </a:lnSpc>
              <a:spcBef>
                <a:spcPct val="0"/>
              </a:spcBef>
            </a:pPr>
            <a:r>
              <a:rPr lang="en-US" sz="3600">
                <a:solidFill>
                  <a:srgbClr val="000000"/>
                </a:solidFill>
                <a:latin typeface="Canva Sans"/>
                <a:ea typeface="Canva Sans"/>
                <a:cs typeface="Canva Sans"/>
                <a:sym typeface="Canva Sans"/>
              </a:rPr>
              <a:t> </a:t>
            </a:r>
          </a:p>
        </p:txBody>
      </p:sp>
      <p:sp>
        <p:nvSpPr>
          <p:cNvPr name="AutoShape 12" id="12"/>
          <p:cNvSpPr/>
          <p:nvPr/>
        </p:nvSpPr>
        <p:spPr>
          <a:xfrm flipV="true">
            <a:off x="6541447" y="7785924"/>
            <a:ext cx="11321611" cy="4762"/>
          </a:xfrm>
          <a:prstGeom prst="line">
            <a:avLst/>
          </a:prstGeom>
          <a:ln cap="flat" w="9525">
            <a:solidFill>
              <a:srgbClr val="000000"/>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749037" y="677605"/>
            <a:ext cx="7773434" cy="1285875"/>
          </a:xfrm>
          <a:prstGeom prst="rect">
            <a:avLst/>
          </a:prstGeom>
        </p:spPr>
        <p:txBody>
          <a:bodyPr anchor="t" rtlCol="false" tIns="0" lIns="0" bIns="0" rIns="0">
            <a:spAutoFit/>
          </a:bodyPr>
          <a:lstStyle/>
          <a:p>
            <a:pPr algn="l">
              <a:lnSpc>
                <a:spcPts val="10199"/>
              </a:lnSpc>
              <a:spcBef>
                <a:spcPct val="0"/>
              </a:spcBef>
            </a:pPr>
            <a:r>
              <a:rPr lang="en-US" sz="8499" spc="-84">
                <a:solidFill>
                  <a:srgbClr val="000000"/>
                </a:solidFill>
                <a:latin typeface="Hagrid Text"/>
                <a:ea typeface="Hagrid Text"/>
                <a:cs typeface="Hagrid Text"/>
                <a:sym typeface="Hagrid Text"/>
              </a:rPr>
              <a:t>Experiences</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grpSp>
        <p:nvGrpSpPr>
          <p:cNvPr name="Group 5" id="5"/>
          <p:cNvGrpSpPr/>
          <p:nvPr/>
        </p:nvGrpSpPr>
        <p:grpSpPr>
          <a:xfrm rot="-10800000">
            <a:off x="3061137" y="7061834"/>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9" id="9"/>
          <p:cNvGrpSpPr/>
          <p:nvPr/>
        </p:nvGrpSpPr>
        <p:grpSpPr>
          <a:xfrm rot="-10800000">
            <a:off x="406681"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sp>
        <p:nvSpPr>
          <p:cNvPr name="TextBox 11" id="11"/>
          <p:cNvSpPr txBox="true"/>
          <p:nvPr/>
        </p:nvSpPr>
        <p:spPr>
          <a:xfrm rot="0">
            <a:off x="5342221" y="2984838"/>
            <a:ext cx="12520837" cy="5629275"/>
          </a:xfrm>
          <a:prstGeom prst="rect">
            <a:avLst/>
          </a:prstGeom>
        </p:spPr>
        <p:txBody>
          <a:bodyPr anchor="t" rtlCol="false" tIns="0" lIns="0" bIns="0" rIns="0">
            <a:spAutoFit/>
          </a:bodyPr>
          <a:lstStyle/>
          <a:p>
            <a:pPr algn="l">
              <a:lnSpc>
                <a:spcPts val="4474"/>
              </a:lnSpc>
            </a:pPr>
            <a:r>
              <a:rPr lang="en-US" sz="3728">
                <a:solidFill>
                  <a:srgbClr val="000000"/>
                </a:solidFill>
                <a:latin typeface="Canva Sans Bold"/>
                <a:ea typeface="Canva Sans Bold"/>
                <a:cs typeface="Canva Sans Bold"/>
                <a:sym typeface="Canva Sans Bold"/>
              </a:rPr>
              <a:t>Carolina Pvt Ltd </a:t>
            </a:r>
            <a:r>
              <a:rPr lang="en-US" sz="3728">
                <a:solidFill>
                  <a:srgbClr val="000000"/>
                </a:solidFill>
                <a:latin typeface="Canva Sans"/>
                <a:ea typeface="Canva Sans"/>
                <a:cs typeface="Canva Sans"/>
                <a:sym typeface="Canva Sans"/>
              </a:rPr>
              <a:t>                                 May 2024 -Present</a:t>
            </a:r>
          </a:p>
          <a:p>
            <a:pPr algn="l" marL="804963" indent="-402482" lvl="1">
              <a:lnSpc>
                <a:spcPts val="4474"/>
              </a:lnSpc>
              <a:buFont typeface="Arial"/>
              <a:buChar char="•"/>
            </a:pPr>
            <a:r>
              <a:rPr lang="en-US" sz="3728">
                <a:solidFill>
                  <a:srgbClr val="000000"/>
                </a:solidFill>
                <a:latin typeface="Canva Sans"/>
                <a:ea typeface="Canva Sans"/>
                <a:cs typeface="Canva Sans"/>
                <a:sym typeface="Canva Sans"/>
              </a:rPr>
              <a:t>Working as process coordinator </a:t>
            </a:r>
          </a:p>
          <a:p>
            <a:pPr algn="l" marL="804963" indent="-402482" lvl="1">
              <a:lnSpc>
                <a:spcPts val="4474"/>
              </a:lnSpc>
              <a:buFont typeface="Arial"/>
              <a:buChar char="•"/>
            </a:pPr>
            <a:r>
              <a:rPr lang="en-US" sz="3728">
                <a:solidFill>
                  <a:srgbClr val="000000"/>
                </a:solidFill>
                <a:latin typeface="Canva Sans"/>
                <a:ea typeface="Canva Sans"/>
                <a:cs typeface="Canva Sans"/>
                <a:sym typeface="Canva Sans"/>
              </a:rPr>
              <a:t>Managing International Dr Revenue cycle</a:t>
            </a:r>
          </a:p>
          <a:p>
            <a:pPr algn="l">
              <a:lnSpc>
                <a:spcPts val="4474"/>
              </a:lnSpc>
            </a:pPr>
            <a:r>
              <a:rPr lang="en-US" sz="3728">
                <a:solidFill>
                  <a:srgbClr val="000000"/>
                </a:solidFill>
                <a:latin typeface="Canva Sans Bold"/>
                <a:ea typeface="Canva Sans Bold"/>
                <a:cs typeface="Canva Sans Bold"/>
                <a:sym typeface="Canva Sans Bold"/>
              </a:rPr>
              <a:t>Film and Television Studio </a:t>
            </a:r>
            <a:r>
              <a:rPr lang="en-US" sz="3728">
                <a:solidFill>
                  <a:srgbClr val="000000"/>
                </a:solidFill>
                <a:latin typeface="Canva Sans"/>
                <a:ea typeface="Canva Sans"/>
                <a:cs typeface="Canva Sans"/>
                <a:sym typeface="Canva Sans"/>
              </a:rPr>
              <a:t>             June 2019-Nov 2021</a:t>
            </a:r>
          </a:p>
          <a:p>
            <a:pPr algn="l" marL="804963" indent="-402482" lvl="1">
              <a:lnSpc>
                <a:spcPts val="4474"/>
              </a:lnSpc>
              <a:buFont typeface="Arial"/>
              <a:buChar char="•"/>
            </a:pPr>
            <a:r>
              <a:rPr lang="en-US" sz="3728">
                <a:solidFill>
                  <a:srgbClr val="000000"/>
                </a:solidFill>
                <a:latin typeface="Canva Sans"/>
                <a:ea typeface="Canva Sans"/>
                <a:cs typeface="Canva Sans"/>
                <a:sym typeface="Canva Sans"/>
              </a:rPr>
              <a:t>worked as Assistant </a:t>
            </a:r>
          </a:p>
          <a:p>
            <a:pPr algn="l" marL="804963" indent="-402482" lvl="1">
              <a:lnSpc>
                <a:spcPts val="4474"/>
              </a:lnSpc>
              <a:buFont typeface="Arial"/>
              <a:buChar char="•"/>
            </a:pPr>
            <a:r>
              <a:rPr lang="en-US" sz="3728">
                <a:solidFill>
                  <a:srgbClr val="000000"/>
                </a:solidFill>
                <a:latin typeface="Canva Sans"/>
                <a:ea typeface="Canva Sans"/>
                <a:cs typeface="Canva Sans"/>
                <a:sym typeface="Canva Sans"/>
              </a:rPr>
              <a:t>Dealing with client video editing process ,schedule future video making projects as well as budgeting on all projets</a:t>
            </a:r>
          </a:p>
          <a:p>
            <a:pPr algn="l">
              <a:lnSpc>
                <a:spcPts val="4474"/>
              </a:lnSpc>
            </a:pPr>
          </a:p>
          <a:p>
            <a:pPr algn="l">
              <a:lnSpc>
                <a:spcPts val="4474"/>
              </a:lnSpc>
            </a:pPr>
          </a:p>
        </p:txBody>
      </p:sp>
      <p:sp>
        <p:nvSpPr>
          <p:cNvPr name="AutoShape 12" id="12"/>
          <p:cNvSpPr/>
          <p:nvPr/>
        </p:nvSpPr>
        <p:spPr>
          <a:xfrm flipV="true">
            <a:off x="6541447" y="8559290"/>
            <a:ext cx="11321611" cy="4762"/>
          </a:xfrm>
          <a:prstGeom prst="line">
            <a:avLst/>
          </a:prstGeom>
          <a:ln cap="flat" w="9525">
            <a:solidFill>
              <a:srgbClr val="000000"/>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FAF6"/>
        </a:solidFill>
      </p:bgPr>
    </p:bg>
    <p:spTree>
      <p:nvGrpSpPr>
        <p:cNvPr id="1" name=""/>
        <p:cNvGrpSpPr/>
        <p:nvPr/>
      </p:nvGrpSpPr>
      <p:grpSpPr>
        <a:xfrm>
          <a:off x="0" y="0"/>
          <a:ext cx="0" cy="0"/>
          <a:chOff x="0" y="0"/>
          <a:chExt cx="0" cy="0"/>
        </a:xfrm>
      </p:grpSpPr>
      <p:sp>
        <p:nvSpPr>
          <p:cNvPr name="Freeform 2" id="2"/>
          <p:cNvSpPr/>
          <p:nvPr/>
        </p:nvSpPr>
        <p:spPr>
          <a:xfrm flipH="false" flipV="false" rot="0">
            <a:off x="1961255" y="-2017079"/>
            <a:ext cx="13902753" cy="13381400"/>
          </a:xfrm>
          <a:custGeom>
            <a:avLst/>
            <a:gdLst/>
            <a:ahLst/>
            <a:cxnLst/>
            <a:rect r="r" b="b" t="t" l="l"/>
            <a:pathLst>
              <a:path h="13381400" w="13902753">
                <a:moveTo>
                  <a:pt x="0" y="0"/>
                </a:moveTo>
                <a:lnTo>
                  <a:pt x="13902754" y="0"/>
                </a:lnTo>
                <a:lnTo>
                  <a:pt x="13902754" y="13381400"/>
                </a:lnTo>
                <a:lnTo>
                  <a:pt x="0" y="13381400"/>
                </a:lnTo>
                <a:lnTo>
                  <a:pt x="0" y="0"/>
                </a:lnTo>
                <a:close/>
              </a:path>
            </a:pathLst>
          </a:custGeom>
          <a:blipFill>
            <a:blip r:embed="rId2"/>
            <a:stretch>
              <a:fillRect l="0" t="0" r="0" b="0"/>
            </a:stretch>
          </a:blipFill>
        </p:spPr>
      </p:sp>
      <p:sp>
        <p:nvSpPr>
          <p:cNvPr name="Freeform 3" id="3"/>
          <p:cNvSpPr/>
          <p:nvPr/>
        </p:nvSpPr>
        <p:spPr>
          <a:xfrm flipH="false" flipV="false" rot="0">
            <a:off x="562172" y="-668293"/>
            <a:ext cx="2446436" cy="4114800"/>
          </a:xfrm>
          <a:custGeom>
            <a:avLst/>
            <a:gdLst/>
            <a:ahLst/>
            <a:cxnLst/>
            <a:rect r="r" b="b" t="t" l="l"/>
            <a:pathLst>
              <a:path h="4114800" w="2446436">
                <a:moveTo>
                  <a:pt x="0" y="0"/>
                </a:moveTo>
                <a:lnTo>
                  <a:pt x="2446436" y="0"/>
                </a:lnTo>
                <a:lnTo>
                  <a:pt x="244643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864009" y="6950278"/>
            <a:ext cx="2423991" cy="4114800"/>
          </a:xfrm>
          <a:custGeom>
            <a:avLst/>
            <a:gdLst/>
            <a:ahLst/>
            <a:cxnLst/>
            <a:rect r="r" b="b" t="t" l="l"/>
            <a:pathLst>
              <a:path h="4114800" w="2423991">
                <a:moveTo>
                  <a:pt x="0" y="0"/>
                </a:moveTo>
                <a:lnTo>
                  <a:pt x="2423991" y="0"/>
                </a:lnTo>
                <a:lnTo>
                  <a:pt x="242399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3008608" y="4418264"/>
            <a:ext cx="13060643" cy="2532013"/>
          </a:xfrm>
          <a:prstGeom prst="rect">
            <a:avLst/>
          </a:prstGeom>
        </p:spPr>
        <p:txBody>
          <a:bodyPr anchor="t" rtlCol="false" tIns="0" lIns="0" bIns="0" rIns="0">
            <a:spAutoFit/>
          </a:bodyPr>
          <a:lstStyle/>
          <a:p>
            <a:pPr algn="ctr">
              <a:lnSpc>
                <a:spcPts val="18079"/>
              </a:lnSpc>
            </a:pPr>
            <a:r>
              <a:rPr lang="en-US" sz="21523">
                <a:solidFill>
                  <a:srgbClr val="22423D"/>
                </a:solidFill>
                <a:latin typeface="Moontime"/>
                <a:ea typeface="Moontime"/>
                <a:cs typeface="Moontime"/>
                <a:sym typeface="Moontime"/>
              </a:rPr>
              <a:t>Thank you</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FDCC8"/>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028700" y="3761309"/>
            <a:ext cx="4901676"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Hagrid Text"/>
                <a:ea typeface="Hagrid Text"/>
                <a:cs typeface="Hagrid Text"/>
                <a:sym typeface="Hagrid Text"/>
              </a:rPr>
              <a:t>Insights</a:t>
            </a:r>
          </a:p>
        </p:txBody>
      </p:sp>
      <p:sp>
        <p:nvSpPr>
          <p:cNvPr name="TextBox 7" id="7"/>
          <p:cNvSpPr txBox="true"/>
          <p:nvPr/>
        </p:nvSpPr>
        <p:spPr>
          <a:xfrm rot="0">
            <a:off x="10100540" y="3818512"/>
            <a:ext cx="6109328" cy="4813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Canva Sans"/>
                <a:ea typeface="Canva Sans"/>
                <a:cs typeface="Canva Sans"/>
                <a:sym typeface="Canva Sans"/>
              </a:rPr>
              <a:t>Introduction </a:t>
            </a:r>
          </a:p>
        </p:txBody>
      </p:sp>
      <p:sp>
        <p:nvSpPr>
          <p:cNvPr name="TextBox 8" id="8"/>
          <p:cNvSpPr txBox="true"/>
          <p:nvPr/>
        </p:nvSpPr>
        <p:spPr>
          <a:xfrm rot="0">
            <a:off x="10100540" y="4662170"/>
            <a:ext cx="6109328" cy="4813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Canva Sans"/>
                <a:ea typeface="Canva Sans"/>
                <a:cs typeface="Canva Sans"/>
                <a:sym typeface="Canva Sans"/>
              </a:rPr>
              <a:t>Technology </a:t>
            </a:r>
          </a:p>
        </p:txBody>
      </p:sp>
      <p:sp>
        <p:nvSpPr>
          <p:cNvPr name="TextBox 9" id="9"/>
          <p:cNvSpPr txBox="true"/>
          <p:nvPr/>
        </p:nvSpPr>
        <p:spPr>
          <a:xfrm rot="0">
            <a:off x="10100540" y="5563506"/>
            <a:ext cx="6109328" cy="4813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Canva Sans"/>
                <a:ea typeface="Canva Sans"/>
                <a:cs typeface="Canva Sans"/>
                <a:sym typeface="Canva Sans"/>
              </a:rPr>
              <a:t>HR Questions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
        <p:nvSpPr>
          <p:cNvPr name="Freeform 6" id="6"/>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619736" y="3681133"/>
            <a:ext cx="5510692" cy="4735751"/>
            <a:chOff x="0" y="0"/>
            <a:chExt cx="812800" cy="698500"/>
          </a:xfrm>
        </p:grpSpPr>
        <p:sp>
          <p:nvSpPr>
            <p:cNvPr name="Freeform 8" id="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26559" t="0" r="-26559" b="0"/>
              </a:stretch>
            </a:blipFill>
          </p:spPr>
        </p:sp>
      </p:grpSp>
      <p:grpSp>
        <p:nvGrpSpPr>
          <p:cNvPr name="Group 9" id="9"/>
          <p:cNvGrpSpPr/>
          <p:nvPr/>
        </p:nvGrpSpPr>
        <p:grpSpPr>
          <a:xfrm rot="0">
            <a:off x="1028700" y="2510612"/>
            <a:ext cx="8831150" cy="5265831"/>
            <a:chOff x="0" y="0"/>
            <a:chExt cx="11774867" cy="7021108"/>
          </a:xfrm>
        </p:grpSpPr>
        <p:sp>
          <p:nvSpPr>
            <p:cNvPr name="TextBox 10" id="10"/>
            <p:cNvSpPr txBox="true"/>
            <p:nvPr/>
          </p:nvSpPr>
          <p:spPr>
            <a:xfrm rot="0">
              <a:off x="0" y="-9525"/>
              <a:ext cx="11774867" cy="1584325"/>
            </a:xfrm>
            <a:prstGeom prst="rect">
              <a:avLst/>
            </a:prstGeom>
          </p:spPr>
          <p:txBody>
            <a:bodyPr anchor="t" rtlCol="false" tIns="0" lIns="0" bIns="0" rIns="0">
              <a:spAutoFit/>
            </a:bodyPr>
            <a:lstStyle/>
            <a:p>
              <a:pPr algn="l">
                <a:lnSpc>
                  <a:spcPts val="9359"/>
                </a:lnSpc>
                <a:spcBef>
                  <a:spcPct val="0"/>
                </a:spcBef>
              </a:pPr>
              <a:r>
                <a:rPr lang="en-US" sz="7799" spc="-77">
                  <a:solidFill>
                    <a:srgbClr val="000000"/>
                  </a:solidFill>
                  <a:latin typeface="Hagrid Text"/>
                  <a:ea typeface="Hagrid Text"/>
                  <a:cs typeface="Hagrid Text"/>
                  <a:sym typeface="Hagrid Text"/>
                </a:rPr>
                <a:t>Introduction </a:t>
              </a:r>
            </a:p>
          </p:txBody>
        </p:sp>
        <p:sp>
          <p:nvSpPr>
            <p:cNvPr name="TextBox 11" id="11"/>
            <p:cNvSpPr txBox="true"/>
            <p:nvPr/>
          </p:nvSpPr>
          <p:spPr>
            <a:xfrm rot="0">
              <a:off x="0" y="1800349"/>
              <a:ext cx="10548788" cy="5220758"/>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Canva Sans"/>
                  <a:ea typeface="Canva Sans"/>
                  <a:cs typeface="Canva Sans"/>
                  <a:sym typeface="Canva Sans"/>
                </a:rPr>
                <a:t>My Name is Abhinav Kanaujia ,I am into Data Analytics . I Have completed my graduation from Gujarat University also I have completed my Data Analytics Certification from Tops Technology.</a:t>
              </a:r>
            </a:p>
            <a:p>
              <a:pPr algn="l" marL="539749" indent="-269875" lvl="1">
                <a:lnSpc>
                  <a:spcPts val="3499"/>
                </a:lnSpc>
                <a:buFont typeface="Arial"/>
                <a:buChar char="•"/>
              </a:pPr>
              <a:r>
                <a:rPr lang="en-US" sz="2499">
                  <a:solidFill>
                    <a:srgbClr val="000000"/>
                  </a:solidFill>
                  <a:latin typeface="Canva Sans"/>
                  <a:ea typeface="Canva Sans"/>
                  <a:cs typeface="Canva Sans"/>
                  <a:sym typeface="Canva Sans"/>
                </a:rPr>
                <a:t>Basically i am from Uttar Pradesh since last 22 years i stay in Gandhinagar , apart from that i like cricket and traveling that’s about me .</a:t>
              </a:r>
            </a:p>
            <a:p>
              <a:pPr algn="l">
                <a:lnSpc>
                  <a:spcPts val="3499"/>
                </a:lnSpc>
              </a:pPr>
              <a:r>
                <a:rPr lang="en-US" sz="2499">
                  <a:solidFill>
                    <a:srgbClr val="000000"/>
                  </a:solidFill>
                  <a:latin typeface="Canva Sans"/>
                  <a:ea typeface="Canva Sans"/>
                  <a:cs typeface="Canva Sans"/>
                  <a:sym typeface="Canva Sans"/>
                </a:rPr>
                <a:t>       Thank you.</a:t>
              </a: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A181"/>
            </a:solidFill>
            <a:prstDash val="solid"/>
            <a:headEnd type="none" len="sm" w="sm"/>
            <a:tailEnd type="none" len="sm" w="sm"/>
          </a:ln>
        </p:spPr>
      </p:sp>
      <p:grpSp>
        <p:nvGrpSpPr>
          <p:cNvPr name="Group 3" id="3"/>
          <p:cNvGrpSpPr/>
          <p:nvPr/>
        </p:nvGrpSpPr>
        <p:grpSpPr>
          <a:xfrm rot="0">
            <a:off x="1268572" y="6081691"/>
            <a:ext cx="3364925" cy="2228955"/>
            <a:chOff x="0" y="0"/>
            <a:chExt cx="4486566" cy="2971940"/>
          </a:xfrm>
        </p:grpSpPr>
        <p:sp>
          <p:nvSpPr>
            <p:cNvPr name="TextBox 4" id="4"/>
            <p:cNvSpPr txBox="true"/>
            <p:nvPr/>
          </p:nvSpPr>
          <p:spPr>
            <a:xfrm rot="0">
              <a:off x="0" y="0"/>
              <a:ext cx="4486566" cy="2171700"/>
            </a:xfrm>
            <a:prstGeom prst="rect">
              <a:avLst/>
            </a:prstGeom>
          </p:spPr>
          <p:txBody>
            <a:bodyPr anchor="t" rtlCol="false" tIns="0" lIns="0" bIns="0" rIns="0">
              <a:spAutoFit/>
            </a:bodyPr>
            <a:lstStyle/>
            <a:p>
              <a:pPr algn="l">
                <a:lnSpc>
                  <a:spcPts val="4320"/>
                </a:lnSpc>
              </a:pPr>
              <a:r>
                <a:rPr lang="en-US" sz="3600">
                  <a:solidFill>
                    <a:srgbClr val="00A181"/>
                  </a:solidFill>
                  <a:latin typeface="Canva Sans Medium"/>
                  <a:ea typeface="Canva Sans Medium"/>
                  <a:cs typeface="Canva Sans Medium"/>
                  <a:sym typeface="Canva Sans Medium"/>
                </a:rPr>
                <a:t>IT filed in Data Analytics</a:t>
              </a:r>
            </a:p>
            <a:p>
              <a:pPr algn="l" marL="0" indent="0" lvl="0">
                <a:lnSpc>
                  <a:spcPts val="4320"/>
                </a:lnSpc>
                <a:spcBef>
                  <a:spcPct val="0"/>
                </a:spcBef>
              </a:pPr>
            </a:p>
          </p:txBody>
        </p:sp>
        <p:sp>
          <p:nvSpPr>
            <p:cNvPr name="TextBox 5" id="5"/>
            <p:cNvSpPr txBox="true"/>
            <p:nvPr/>
          </p:nvSpPr>
          <p:spPr>
            <a:xfrm rot="0">
              <a:off x="0" y="2522149"/>
              <a:ext cx="4486566" cy="449792"/>
            </a:xfrm>
            <a:prstGeom prst="rect">
              <a:avLst/>
            </a:prstGeom>
          </p:spPr>
          <p:txBody>
            <a:bodyPr anchor="t" rtlCol="false" tIns="0" lIns="0" bIns="0" rIns="0">
              <a:spAutoFit/>
            </a:bodyPr>
            <a:lstStyle/>
            <a:p>
              <a:pPr algn="l" marL="0" indent="0" lvl="0">
                <a:lnSpc>
                  <a:spcPts val="2800"/>
                </a:lnSpc>
                <a:spcBef>
                  <a:spcPct val="0"/>
                </a:spcBef>
              </a:pPr>
            </a:p>
          </p:txBody>
        </p:sp>
      </p:grpSp>
      <p:grpSp>
        <p:nvGrpSpPr>
          <p:cNvPr name="Group 6" id="6"/>
          <p:cNvGrpSpPr/>
          <p:nvPr/>
        </p:nvGrpSpPr>
        <p:grpSpPr>
          <a:xfrm rot="0">
            <a:off x="5779075" y="6324302"/>
            <a:ext cx="3364925" cy="1686253"/>
            <a:chOff x="0" y="0"/>
            <a:chExt cx="4486566" cy="2248338"/>
          </a:xfrm>
        </p:grpSpPr>
        <p:sp>
          <p:nvSpPr>
            <p:cNvPr name="TextBox 7" id="7"/>
            <p:cNvSpPr txBox="true"/>
            <p:nvPr/>
          </p:nvSpPr>
          <p:spPr>
            <a:xfrm rot="0">
              <a:off x="0" y="0"/>
              <a:ext cx="4486566" cy="1447800"/>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Canva Sans Medium"/>
                  <a:ea typeface="Canva Sans Medium"/>
                  <a:cs typeface="Canva Sans Medium"/>
                  <a:sym typeface="Canva Sans Medium"/>
                </a:rPr>
                <a:t>Why this course</a:t>
              </a:r>
            </a:p>
          </p:txBody>
        </p:sp>
        <p:sp>
          <p:nvSpPr>
            <p:cNvPr name="TextBox 8" id="8"/>
            <p:cNvSpPr txBox="true"/>
            <p:nvPr/>
          </p:nvSpPr>
          <p:spPr>
            <a:xfrm rot="0">
              <a:off x="0" y="1798546"/>
              <a:ext cx="4486566" cy="449792"/>
            </a:xfrm>
            <a:prstGeom prst="rect">
              <a:avLst/>
            </a:prstGeom>
          </p:spPr>
          <p:txBody>
            <a:bodyPr anchor="t" rtlCol="false" tIns="0" lIns="0" bIns="0" rIns="0">
              <a:spAutoFit/>
            </a:bodyPr>
            <a:lstStyle/>
            <a:p>
              <a:pPr algn="l" marL="0" indent="0" lvl="0">
                <a:lnSpc>
                  <a:spcPts val="2800"/>
                </a:lnSpc>
                <a:spcBef>
                  <a:spcPct val="0"/>
                </a:spcBef>
              </a:pPr>
            </a:p>
          </p:txBody>
        </p:sp>
      </p:grpSp>
      <p:sp>
        <p:nvSpPr>
          <p:cNvPr name="TextBox 9" id="9"/>
          <p:cNvSpPr txBox="true"/>
          <p:nvPr/>
        </p:nvSpPr>
        <p:spPr>
          <a:xfrm rot="0">
            <a:off x="14274579" y="7196168"/>
            <a:ext cx="3364925" cy="542925"/>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Canva Sans Medium"/>
                <a:ea typeface="Canva Sans Medium"/>
                <a:cs typeface="Canva Sans Medium"/>
                <a:sym typeface="Canva Sans Medium"/>
              </a:rPr>
              <a:t>Projects</a:t>
            </a:r>
          </a:p>
        </p:txBody>
      </p:sp>
      <p:grpSp>
        <p:nvGrpSpPr>
          <p:cNvPr name="Group 10" id="10"/>
          <p:cNvGrpSpPr/>
          <p:nvPr/>
        </p:nvGrpSpPr>
        <p:grpSpPr>
          <a:xfrm rot="0">
            <a:off x="9986020" y="6895967"/>
            <a:ext cx="3364925" cy="1143328"/>
            <a:chOff x="0" y="0"/>
            <a:chExt cx="4486566" cy="1524438"/>
          </a:xfrm>
        </p:grpSpPr>
        <p:sp>
          <p:nvSpPr>
            <p:cNvPr name="TextBox 11" id="11"/>
            <p:cNvSpPr txBox="true"/>
            <p:nvPr/>
          </p:nvSpPr>
          <p:spPr>
            <a:xfrm rot="0">
              <a:off x="0" y="0"/>
              <a:ext cx="4486566" cy="723900"/>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Canva Sans Medium"/>
                  <a:ea typeface="Canva Sans Medium"/>
                  <a:cs typeface="Canva Sans Medium"/>
                  <a:sym typeface="Canva Sans Medium"/>
                </a:rPr>
                <a:t>Skills</a:t>
              </a:r>
            </a:p>
          </p:txBody>
        </p:sp>
        <p:sp>
          <p:nvSpPr>
            <p:cNvPr name="TextBox 12" id="12"/>
            <p:cNvSpPr txBox="true"/>
            <p:nvPr/>
          </p:nvSpPr>
          <p:spPr>
            <a:xfrm rot="0">
              <a:off x="0" y="1074646"/>
              <a:ext cx="4486566" cy="449792"/>
            </a:xfrm>
            <a:prstGeom prst="rect">
              <a:avLst/>
            </a:prstGeom>
          </p:spPr>
          <p:txBody>
            <a:bodyPr anchor="t" rtlCol="false" tIns="0" lIns="0" bIns="0" rIns="0">
              <a:spAutoFit/>
            </a:bodyPr>
            <a:lstStyle/>
            <a:p>
              <a:pPr algn="l" marL="0" indent="0" lvl="0">
                <a:lnSpc>
                  <a:spcPts val="2800"/>
                </a:lnSpc>
                <a:spcBef>
                  <a:spcPct val="0"/>
                </a:spcBef>
              </a:pPr>
            </a:p>
          </p:txBody>
        </p:sp>
      </p:grpSp>
      <p:sp>
        <p:nvSpPr>
          <p:cNvPr name="TextBox 13" id="13"/>
          <p:cNvSpPr txBox="true"/>
          <p:nvPr/>
        </p:nvSpPr>
        <p:spPr>
          <a:xfrm rot="0">
            <a:off x="1028700" y="1683983"/>
            <a:ext cx="9228730" cy="1285875"/>
          </a:xfrm>
          <a:prstGeom prst="rect">
            <a:avLst/>
          </a:prstGeom>
        </p:spPr>
        <p:txBody>
          <a:bodyPr anchor="t" rtlCol="false" tIns="0" lIns="0" bIns="0" rIns="0">
            <a:spAutoFit/>
          </a:bodyPr>
          <a:lstStyle/>
          <a:p>
            <a:pPr algn="l">
              <a:lnSpc>
                <a:spcPts val="10199"/>
              </a:lnSpc>
              <a:spcBef>
                <a:spcPct val="0"/>
              </a:spcBef>
            </a:pPr>
            <a:r>
              <a:rPr lang="en-US" sz="8499" spc="-84">
                <a:solidFill>
                  <a:srgbClr val="000000"/>
                </a:solidFill>
                <a:latin typeface="Hagrid Text"/>
                <a:ea typeface="Hagrid Text"/>
                <a:cs typeface="Hagrid Text"/>
                <a:sym typeface="Hagrid Text"/>
              </a:rPr>
              <a:t>Technology </a:t>
            </a:r>
          </a:p>
        </p:txBody>
      </p:sp>
      <p:grpSp>
        <p:nvGrpSpPr>
          <p:cNvPr name="Group 14" id="14"/>
          <p:cNvGrpSpPr/>
          <p:nvPr/>
        </p:nvGrpSpPr>
        <p:grpSpPr>
          <a:xfrm rot="0">
            <a:off x="1031805" y="8198352"/>
            <a:ext cx="380203" cy="329258"/>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5317258" y="8198352"/>
            <a:ext cx="380203" cy="329258"/>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8" id="18"/>
          <p:cNvGrpSpPr/>
          <p:nvPr/>
        </p:nvGrpSpPr>
        <p:grpSpPr>
          <a:xfrm rot="0">
            <a:off x="9605817" y="8217402"/>
            <a:ext cx="380203" cy="329258"/>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0" id="20"/>
          <p:cNvGrpSpPr/>
          <p:nvPr/>
        </p:nvGrpSpPr>
        <p:grpSpPr>
          <a:xfrm rot="0">
            <a:off x="13894375" y="8198352"/>
            <a:ext cx="380203" cy="329258"/>
            <a:chOff x="0" y="0"/>
            <a:chExt cx="3619627" cy="3134614"/>
          </a:xfrm>
        </p:grpSpPr>
        <p:sp>
          <p:nvSpPr>
            <p:cNvPr name="Freeform 21" id="2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2" id="22"/>
          <p:cNvGrpSpPr/>
          <p:nvPr/>
        </p:nvGrpSpPr>
        <p:grpSpPr>
          <a:xfrm rot="0">
            <a:off x="16799111" y="2687862"/>
            <a:ext cx="2977778" cy="2578770"/>
            <a:chOff x="0" y="0"/>
            <a:chExt cx="3619627" cy="3134614"/>
          </a:xfrm>
        </p:grpSpPr>
        <p:sp>
          <p:nvSpPr>
            <p:cNvPr name="Freeform 23" id="2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4" id="24"/>
          <p:cNvGrpSpPr/>
          <p:nvPr/>
        </p:nvGrpSpPr>
        <p:grpSpPr>
          <a:xfrm rot="0">
            <a:off x="13660090" y="-135282"/>
            <a:ext cx="4201515" cy="3638531"/>
            <a:chOff x="0" y="0"/>
            <a:chExt cx="3619627" cy="3134614"/>
          </a:xfrm>
        </p:grpSpPr>
        <p:sp>
          <p:nvSpPr>
            <p:cNvPr name="Freeform 25" id="2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26" id="26"/>
          <p:cNvGrpSpPr/>
          <p:nvPr/>
        </p:nvGrpSpPr>
        <p:grpSpPr>
          <a:xfrm rot="0">
            <a:off x="13243939" y="-956153"/>
            <a:ext cx="2481390" cy="2148895"/>
            <a:chOff x="0" y="0"/>
            <a:chExt cx="3619627" cy="3134614"/>
          </a:xfrm>
        </p:grpSpPr>
        <p:sp>
          <p:nvSpPr>
            <p:cNvPr name="Freeform 27" id="2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76B50"/>
        </a:solidFill>
      </p:bgPr>
    </p:bg>
    <p:spTree>
      <p:nvGrpSpPr>
        <p:cNvPr id="1" name=""/>
        <p:cNvGrpSpPr/>
        <p:nvPr/>
      </p:nvGrpSpPr>
      <p:grpSpPr>
        <a:xfrm>
          <a:off x="0" y="0"/>
          <a:ext cx="0" cy="0"/>
          <a:chOff x="0" y="0"/>
          <a:chExt cx="0" cy="0"/>
        </a:xfrm>
      </p:grpSpPr>
      <p:grpSp>
        <p:nvGrpSpPr>
          <p:cNvPr name="Group 2" id="2"/>
          <p:cNvGrpSpPr/>
          <p:nvPr/>
        </p:nvGrpSpPr>
        <p:grpSpPr>
          <a:xfrm rot="0">
            <a:off x="1516349" y="1028700"/>
            <a:ext cx="16230600" cy="5513526"/>
            <a:chOff x="0" y="0"/>
            <a:chExt cx="21640800" cy="7351368"/>
          </a:xfrm>
        </p:grpSpPr>
        <p:sp>
          <p:nvSpPr>
            <p:cNvPr name="TextBox 3" id="3"/>
            <p:cNvSpPr txBox="true"/>
            <p:nvPr/>
          </p:nvSpPr>
          <p:spPr>
            <a:xfrm rot="0">
              <a:off x="0" y="2398368"/>
              <a:ext cx="21640800" cy="4953000"/>
            </a:xfrm>
            <a:prstGeom prst="rect">
              <a:avLst/>
            </a:prstGeom>
          </p:spPr>
          <p:txBody>
            <a:bodyPr anchor="t" rtlCol="false" tIns="0" lIns="0" bIns="0" rIns="0">
              <a:spAutoFit/>
            </a:bodyPr>
            <a:lstStyle/>
            <a:p>
              <a:pPr algn="l">
                <a:lnSpc>
                  <a:spcPts val="4919"/>
                </a:lnSpc>
              </a:pPr>
            </a:p>
            <a:p>
              <a:pPr algn="l">
                <a:lnSpc>
                  <a:spcPts val="4919"/>
                </a:lnSpc>
              </a:pPr>
            </a:p>
            <a:p>
              <a:pPr algn="l">
                <a:lnSpc>
                  <a:spcPts val="4919"/>
                </a:lnSpc>
                <a:spcBef>
                  <a:spcPct val="0"/>
                </a:spcBef>
              </a:pPr>
              <a:r>
                <a:rPr lang="en-US" sz="4099">
                  <a:solidFill>
                    <a:srgbClr val="F4F4F4"/>
                  </a:solidFill>
                  <a:latin typeface="Canva Sans"/>
                  <a:ea typeface="Canva Sans"/>
                  <a:cs typeface="Canva Sans"/>
                  <a:sym typeface="Canva Sans"/>
                </a:rPr>
                <a:t>Data analytics initiatives can help businesses increase revenue, improve operational efficiency, optimize marketing campaigns and bolster customer satisfaction efforts across multiple industries.</a:t>
              </a:r>
            </a:p>
          </p:txBody>
        </p:sp>
        <p:sp>
          <p:nvSpPr>
            <p:cNvPr name="TextBox 4" id="4"/>
            <p:cNvSpPr txBox="true"/>
            <p:nvPr/>
          </p:nvSpPr>
          <p:spPr>
            <a:xfrm rot="0">
              <a:off x="0" y="-9525"/>
              <a:ext cx="21640800" cy="1939925"/>
            </a:xfrm>
            <a:prstGeom prst="rect">
              <a:avLst/>
            </a:prstGeom>
          </p:spPr>
          <p:txBody>
            <a:bodyPr anchor="t" rtlCol="false" tIns="0" lIns="0" bIns="0" rIns="0">
              <a:spAutoFit/>
            </a:bodyPr>
            <a:lstStyle/>
            <a:p>
              <a:pPr algn="l">
                <a:lnSpc>
                  <a:spcPts val="11400"/>
                </a:lnSpc>
              </a:pPr>
              <a:r>
                <a:rPr lang="en-US" sz="9500">
                  <a:solidFill>
                    <a:srgbClr val="F4F4F4"/>
                  </a:solidFill>
                  <a:latin typeface="Hagrid Text"/>
                  <a:ea typeface="Hagrid Text"/>
                  <a:cs typeface="Hagrid Text"/>
                  <a:sym typeface="Hagrid Text"/>
                </a:rPr>
                <a:t>IT filed in Data Analytics</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095877" y="1327803"/>
            <a:ext cx="5512745" cy="2571750"/>
          </a:xfrm>
          <a:prstGeom prst="rect">
            <a:avLst/>
          </a:prstGeom>
        </p:spPr>
        <p:txBody>
          <a:bodyPr anchor="t" rtlCol="false" tIns="0" lIns="0" bIns="0" rIns="0">
            <a:spAutoFit/>
          </a:bodyPr>
          <a:lstStyle/>
          <a:p>
            <a:pPr algn="l">
              <a:lnSpc>
                <a:spcPts val="10199"/>
              </a:lnSpc>
              <a:spcBef>
                <a:spcPct val="0"/>
              </a:spcBef>
            </a:pPr>
            <a:r>
              <a:rPr lang="en-US" sz="8499" spc="-84">
                <a:solidFill>
                  <a:srgbClr val="000000"/>
                </a:solidFill>
                <a:latin typeface="Hagrid Text"/>
                <a:ea typeface="Hagrid Text"/>
                <a:cs typeface="Hagrid Text"/>
                <a:sym typeface="Hagrid Text"/>
              </a:rPr>
              <a:t>Why this course</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grpSp>
        <p:nvGrpSpPr>
          <p:cNvPr name="Group 5" id="5"/>
          <p:cNvGrpSpPr/>
          <p:nvPr/>
        </p:nvGrpSpPr>
        <p:grpSpPr>
          <a:xfrm rot="-10800000">
            <a:off x="3061137" y="7061834"/>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9" id="9"/>
          <p:cNvGrpSpPr/>
          <p:nvPr/>
        </p:nvGrpSpPr>
        <p:grpSpPr>
          <a:xfrm rot="-10800000">
            <a:off x="406681"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sp>
        <p:nvSpPr>
          <p:cNvPr name="TextBox 11" id="11"/>
          <p:cNvSpPr txBox="true"/>
          <p:nvPr/>
        </p:nvSpPr>
        <p:spPr>
          <a:xfrm rot="0">
            <a:off x="8522470" y="1999316"/>
            <a:ext cx="8272402" cy="3800475"/>
          </a:xfrm>
          <a:prstGeom prst="rect">
            <a:avLst/>
          </a:prstGeom>
        </p:spPr>
        <p:txBody>
          <a:bodyPr anchor="t" rtlCol="false" tIns="0" lIns="0" bIns="0" rIns="0">
            <a:spAutoFit/>
          </a:bodyPr>
          <a:lstStyle/>
          <a:p>
            <a:pPr algn="l">
              <a:lnSpc>
                <a:spcPts val="4320"/>
              </a:lnSpc>
              <a:spcBef>
                <a:spcPct val="0"/>
              </a:spcBef>
            </a:pPr>
            <a:r>
              <a:rPr lang="en-US" sz="3600">
                <a:solidFill>
                  <a:srgbClr val="000000"/>
                </a:solidFill>
                <a:latin typeface="Canva Sans Medium"/>
                <a:ea typeface="Canva Sans Medium"/>
                <a:cs typeface="Canva Sans Medium"/>
                <a:sym typeface="Canva Sans Medium"/>
              </a:rPr>
              <a:t>To fill the career gap and start into something new I researched about the different industry here I found data analytics where working on insights auditing &amp; Investigation capture my attention that’s the journey how I come into this filed.</a:t>
            </a:r>
          </a:p>
        </p:txBody>
      </p:sp>
      <p:sp>
        <p:nvSpPr>
          <p:cNvPr name="AutoShape 12" id="12"/>
          <p:cNvSpPr/>
          <p:nvPr/>
        </p:nvSpPr>
        <p:spPr>
          <a:xfrm flipV="true">
            <a:off x="6541445" y="7057071"/>
            <a:ext cx="11321611" cy="4762"/>
          </a:xfrm>
          <a:prstGeom prst="line">
            <a:avLst/>
          </a:prstGeom>
          <a:ln cap="flat" w="9525">
            <a:solidFill>
              <a:srgbClr val="000000"/>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095877" y="1327803"/>
            <a:ext cx="5512745" cy="1285875"/>
          </a:xfrm>
          <a:prstGeom prst="rect">
            <a:avLst/>
          </a:prstGeom>
        </p:spPr>
        <p:txBody>
          <a:bodyPr anchor="t" rtlCol="false" tIns="0" lIns="0" bIns="0" rIns="0">
            <a:spAutoFit/>
          </a:bodyPr>
          <a:lstStyle/>
          <a:p>
            <a:pPr algn="l">
              <a:lnSpc>
                <a:spcPts val="10199"/>
              </a:lnSpc>
              <a:spcBef>
                <a:spcPct val="0"/>
              </a:spcBef>
            </a:pPr>
            <a:r>
              <a:rPr lang="en-US" sz="8499" spc="-84">
                <a:solidFill>
                  <a:srgbClr val="000000"/>
                </a:solidFill>
                <a:latin typeface="Hagrid Text"/>
                <a:ea typeface="Hagrid Text"/>
                <a:cs typeface="Hagrid Text"/>
                <a:sym typeface="Hagrid Text"/>
              </a:rPr>
              <a:t>Skills</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grpSp>
        <p:nvGrpSpPr>
          <p:cNvPr name="Group 5" id="5"/>
          <p:cNvGrpSpPr/>
          <p:nvPr/>
        </p:nvGrpSpPr>
        <p:grpSpPr>
          <a:xfrm rot="-10800000">
            <a:off x="3061137" y="7061834"/>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9" id="9"/>
          <p:cNvGrpSpPr/>
          <p:nvPr/>
        </p:nvGrpSpPr>
        <p:grpSpPr>
          <a:xfrm rot="-10800000">
            <a:off x="406681"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sp>
        <p:nvSpPr>
          <p:cNvPr name="AutoShape 11" id="11"/>
          <p:cNvSpPr/>
          <p:nvPr/>
        </p:nvSpPr>
        <p:spPr>
          <a:xfrm flipV="true">
            <a:off x="6966387" y="8559290"/>
            <a:ext cx="11321611" cy="4762"/>
          </a:xfrm>
          <a:prstGeom prst="line">
            <a:avLst/>
          </a:prstGeom>
          <a:ln cap="flat" w="9525">
            <a:solidFill>
              <a:srgbClr val="000000"/>
            </a:solidFill>
            <a:prstDash val="solid"/>
            <a:headEnd type="none" len="sm" w="sm"/>
            <a:tailEnd type="none" len="sm" w="sm"/>
          </a:ln>
        </p:spPr>
      </p:sp>
      <p:sp>
        <p:nvSpPr>
          <p:cNvPr name="TextBox 12" id="12"/>
          <p:cNvSpPr txBox="true"/>
          <p:nvPr/>
        </p:nvSpPr>
        <p:spPr>
          <a:xfrm rot="0">
            <a:off x="6341361" y="3123819"/>
            <a:ext cx="11107979" cy="4269567"/>
          </a:xfrm>
          <a:prstGeom prst="rect">
            <a:avLst/>
          </a:prstGeom>
        </p:spPr>
        <p:txBody>
          <a:bodyPr anchor="t" rtlCol="false" tIns="0" lIns="0" bIns="0" rIns="0">
            <a:spAutoFit/>
          </a:bodyPr>
          <a:lstStyle/>
          <a:p>
            <a:pPr algn="ctr" marL="621910" indent="-310955" lvl="1">
              <a:lnSpc>
                <a:spcPts val="3744"/>
              </a:lnSpc>
              <a:buAutoNum type="arabicPeriod" startAt="1"/>
            </a:pPr>
            <a:r>
              <a:rPr lang="en-US" sz="2880" spc="144">
                <a:solidFill>
                  <a:srgbClr val="000000"/>
                </a:solidFill>
                <a:latin typeface="Canva Sans Medium"/>
                <a:ea typeface="Canva Sans Medium"/>
                <a:cs typeface="Canva Sans Medium"/>
                <a:sym typeface="Canva Sans Medium"/>
              </a:rPr>
              <a:t>Clean and Prepare Data</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Expl</a:t>
            </a:r>
            <a:r>
              <a:rPr lang="en-US" sz="2880" spc="144">
                <a:solidFill>
                  <a:srgbClr val="000000"/>
                </a:solidFill>
                <a:latin typeface="Canva Sans Medium"/>
                <a:ea typeface="Canva Sans Medium"/>
                <a:cs typeface="Canva Sans Medium"/>
                <a:sym typeface="Canva Sans Medium"/>
              </a:rPr>
              <a:t>ore and Analyze Data</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Apply Statistical Knowledge</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Create Data Visualizations</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Create Dashboards and Reports</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Write and Communicate</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Acquire Domain Knowledge</a:t>
            </a:r>
          </a:p>
          <a:p>
            <a:pPr algn="ctr" marL="621910" indent="-310955" lvl="1">
              <a:lnSpc>
                <a:spcPts val="3744"/>
              </a:lnSpc>
              <a:spcBef>
                <a:spcPct val="0"/>
              </a:spcBef>
              <a:buAutoNum type="arabicPeriod" startAt="1"/>
            </a:pPr>
            <a:r>
              <a:rPr lang="en-US" sz="2880" spc="144">
                <a:solidFill>
                  <a:srgbClr val="000000"/>
                </a:solidFill>
                <a:latin typeface="Canva Sans Medium"/>
                <a:ea typeface="Canva Sans Medium"/>
                <a:cs typeface="Canva Sans Medium"/>
                <a:sym typeface="Canva Sans Medium"/>
              </a:rPr>
              <a:t>Solve Problems</a:t>
            </a:r>
          </a:p>
          <a:p>
            <a:pPr algn="ctr">
              <a:lnSpc>
                <a:spcPts val="3744"/>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2959233" y="5803579"/>
            <a:ext cx="6227653" cy="6398668"/>
            <a:chOff x="0" y="0"/>
            <a:chExt cx="3050836" cy="3134614"/>
          </a:xfrm>
        </p:grpSpPr>
        <p:sp>
          <p:nvSpPr>
            <p:cNvPr name="Freeform 3" id="3"/>
            <p:cNvSpPr/>
            <p:nvPr/>
          </p:nvSpPr>
          <p:spPr>
            <a:xfrm flipH="false" flipV="false" rot="0">
              <a:off x="0" y="0"/>
              <a:ext cx="3050836" cy="3134614"/>
            </a:xfrm>
            <a:custGeom>
              <a:avLst/>
              <a:gdLst/>
              <a:ahLst/>
              <a:cxnLst/>
              <a:rect r="r" b="b" t="t" l="l"/>
              <a:pathLst>
                <a:path h="3134614" w="3050836">
                  <a:moveTo>
                    <a:pt x="3050836" y="1567307"/>
                  </a:moveTo>
                  <a:lnTo>
                    <a:pt x="2145961" y="3134614"/>
                  </a:lnTo>
                  <a:lnTo>
                    <a:pt x="904875" y="3134614"/>
                  </a:lnTo>
                  <a:lnTo>
                    <a:pt x="0" y="1567307"/>
                  </a:lnTo>
                  <a:lnTo>
                    <a:pt x="904875" y="0"/>
                  </a:lnTo>
                  <a:lnTo>
                    <a:pt x="2145834" y="0"/>
                  </a:lnTo>
                  <a:lnTo>
                    <a:pt x="3050836" y="1567307"/>
                  </a:lnTo>
                  <a:close/>
                </a:path>
              </a:pathLst>
            </a:custGeom>
            <a:solidFill>
              <a:srgbClr val="F76B50"/>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grpSp>
        <p:nvGrpSpPr>
          <p:cNvPr name="Group 6" id="6"/>
          <p:cNvGrpSpPr/>
          <p:nvPr/>
        </p:nvGrpSpPr>
        <p:grpSpPr>
          <a:xfrm rot="-10800000">
            <a:off x="14008297" y="3354427"/>
            <a:ext cx="3801687" cy="3292279"/>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
        <p:nvSpPr>
          <p:cNvPr name="TextBox 8" id="8"/>
          <p:cNvSpPr txBox="true"/>
          <p:nvPr/>
        </p:nvSpPr>
        <p:spPr>
          <a:xfrm rot="0">
            <a:off x="385917" y="430705"/>
            <a:ext cx="5531827"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000000"/>
                </a:solidFill>
                <a:latin typeface="Hagrid Text"/>
                <a:ea typeface="Hagrid Text"/>
                <a:cs typeface="Hagrid Text"/>
                <a:sym typeface="Hagrid Text"/>
              </a:rPr>
              <a:t>Project's </a:t>
            </a:r>
          </a:p>
        </p:txBody>
      </p:sp>
      <p:sp>
        <p:nvSpPr>
          <p:cNvPr name="TextBox 9" id="9"/>
          <p:cNvSpPr txBox="true"/>
          <p:nvPr/>
        </p:nvSpPr>
        <p:spPr>
          <a:xfrm rot="0">
            <a:off x="385917" y="2069493"/>
            <a:ext cx="14002124" cy="4088700"/>
          </a:xfrm>
          <a:prstGeom prst="rect">
            <a:avLst/>
          </a:prstGeom>
        </p:spPr>
        <p:txBody>
          <a:bodyPr anchor="t" rtlCol="false" tIns="0" lIns="0" bIns="0" rIns="0">
            <a:spAutoFit/>
          </a:bodyPr>
          <a:lstStyle/>
          <a:p>
            <a:pPr algn="l">
              <a:lnSpc>
                <a:spcPts val="4063"/>
              </a:lnSpc>
            </a:pPr>
            <a:r>
              <a:rPr lang="en-US" sz="2902">
                <a:solidFill>
                  <a:srgbClr val="000000"/>
                </a:solidFill>
                <a:latin typeface="Canva Sans Bold"/>
                <a:ea typeface="Canva Sans Bold"/>
                <a:cs typeface="Canva Sans Bold"/>
                <a:sym typeface="Canva Sans Bold"/>
              </a:rPr>
              <a:t>Power BI Projects in the Hotel Industry</a:t>
            </a:r>
          </a:p>
          <a:p>
            <a:pPr algn="l">
              <a:lnSpc>
                <a:spcPts val="4063"/>
              </a:lnSpc>
            </a:pPr>
            <a:r>
              <a:rPr lang="en-US" sz="2902">
                <a:solidFill>
                  <a:srgbClr val="000000"/>
                </a:solidFill>
                <a:latin typeface="Canva Sans Bold Italics"/>
                <a:ea typeface="Canva Sans Bold Italics"/>
                <a:cs typeface="Canva Sans Bold Italics"/>
                <a:sym typeface="Canva Sans Bold Italics"/>
              </a:rPr>
              <a:t>Revenue Management Dashboard</a:t>
            </a:r>
            <a:r>
              <a:rPr lang="en-US" sz="2902">
                <a:solidFill>
                  <a:srgbClr val="000000"/>
                </a:solidFill>
                <a:latin typeface="Canva Sans"/>
                <a:ea typeface="Canva Sans"/>
                <a:cs typeface="Canva Sans"/>
                <a:sym typeface="Canva Sans"/>
              </a:rPr>
              <a:t>: Developed a comprehensive Power BI dashboard to analyze hotel revenue streams, identify trends, and optimize pricing strategies to maximize profitability.</a:t>
            </a:r>
          </a:p>
          <a:p>
            <a:pPr algn="l">
              <a:lnSpc>
                <a:spcPts val="4063"/>
              </a:lnSpc>
            </a:pPr>
            <a:r>
              <a:rPr lang="en-US" sz="2902">
                <a:solidFill>
                  <a:srgbClr val="000000"/>
                </a:solidFill>
                <a:latin typeface="Canva Sans Bold Italics"/>
                <a:ea typeface="Canva Sans Bold Italics"/>
                <a:cs typeface="Canva Sans Bold Italics"/>
                <a:sym typeface="Canva Sans Bold Italics"/>
              </a:rPr>
              <a:t>Guest Satisfaction Analysis</a:t>
            </a:r>
            <a:r>
              <a:rPr lang="en-US" sz="2902">
                <a:solidFill>
                  <a:srgbClr val="000000"/>
                </a:solidFill>
                <a:latin typeface="Canva Sans"/>
                <a:ea typeface="Canva Sans"/>
                <a:cs typeface="Canva Sans"/>
                <a:sym typeface="Canva Sans"/>
              </a:rPr>
              <a:t>: Created an interactive Power BI report to track guest feedback, analyze satisfaction scores, and identify areas for service improvement, enhancing overall guest experience.</a:t>
            </a:r>
          </a:p>
          <a:p>
            <a:pPr algn="ctr">
              <a:lnSpc>
                <a:spcPts val="4063"/>
              </a:lnSpc>
            </a:pPr>
          </a:p>
        </p:txBody>
      </p:sp>
      <p:sp>
        <p:nvSpPr>
          <p:cNvPr name="TextBox 10" id="10"/>
          <p:cNvSpPr txBox="true"/>
          <p:nvPr/>
        </p:nvSpPr>
        <p:spPr>
          <a:xfrm rot="0">
            <a:off x="385917" y="6110567"/>
            <a:ext cx="13410164" cy="3059941"/>
          </a:xfrm>
          <a:prstGeom prst="rect">
            <a:avLst/>
          </a:prstGeom>
        </p:spPr>
        <p:txBody>
          <a:bodyPr anchor="t" rtlCol="false" tIns="0" lIns="0" bIns="0" rIns="0">
            <a:spAutoFit/>
          </a:bodyPr>
          <a:lstStyle/>
          <a:p>
            <a:pPr algn="l">
              <a:lnSpc>
                <a:spcPts val="4066"/>
              </a:lnSpc>
            </a:pPr>
            <a:r>
              <a:rPr lang="en-US" sz="2904">
                <a:solidFill>
                  <a:srgbClr val="000000"/>
                </a:solidFill>
                <a:latin typeface="Canva Sans Bold"/>
                <a:ea typeface="Canva Sans Bold"/>
                <a:cs typeface="Canva Sans Bold"/>
                <a:sym typeface="Canva Sans Bold"/>
              </a:rPr>
              <a:t>Power BI Projects for Zomato</a:t>
            </a:r>
          </a:p>
          <a:p>
            <a:pPr algn="l">
              <a:lnSpc>
                <a:spcPts val="4066"/>
              </a:lnSpc>
            </a:pPr>
            <a:r>
              <a:rPr lang="en-US" sz="2904">
                <a:solidFill>
                  <a:srgbClr val="000000"/>
                </a:solidFill>
                <a:latin typeface="Canva Sans Bold Italics"/>
                <a:ea typeface="Canva Sans Bold Italics"/>
                <a:cs typeface="Canva Sans Bold Italics"/>
                <a:sym typeface="Canva Sans Bold Italics"/>
              </a:rPr>
              <a:t>Restaurant Performance Analytics</a:t>
            </a:r>
            <a:r>
              <a:rPr lang="en-US" sz="2904">
                <a:solidFill>
                  <a:srgbClr val="000000"/>
                </a:solidFill>
                <a:latin typeface="Canva Sans"/>
                <a:ea typeface="Canva Sans"/>
                <a:cs typeface="Canva Sans"/>
                <a:sym typeface="Canva Sans"/>
              </a:rPr>
              <a:t>: Built a Power BI dashboard for Zomato to evaluate restaurant performance metrics, monitor customer reviews, and enhance decision-making for better restaurant .</a:t>
            </a:r>
          </a:p>
          <a:p>
            <a:pPr algn="l">
              <a:lnSpc>
                <a:spcPts val="4066"/>
              </a:lnSpc>
            </a:pPr>
          </a:p>
          <a:p>
            <a:pPr algn="l">
              <a:lnSpc>
                <a:spcPts val="4066"/>
              </a:lnSpc>
            </a:pP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A181"/>
            </a:solidFill>
            <a:prstDash val="solid"/>
            <a:headEnd type="none" len="sm" w="sm"/>
            <a:tailEnd type="none" len="sm" w="sm"/>
          </a:ln>
        </p:spPr>
      </p:sp>
      <p:grpSp>
        <p:nvGrpSpPr>
          <p:cNvPr name="Group 3" id="3"/>
          <p:cNvGrpSpPr/>
          <p:nvPr/>
        </p:nvGrpSpPr>
        <p:grpSpPr>
          <a:xfrm rot="0">
            <a:off x="1612507" y="6120098"/>
            <a:ext cx="3364925" cy="1686030"/>
            <a:chOff x="0" y="0"/>
            <a:chExt cx="4486566" cy="2248040"/>
          </a:xfrm>
        </p:grpSpPr>
        <p:sp>
          <p:nvSpPr>
            <p:cNvPr name="TextBox 4" id="4"/>
            <p:cNvSpPr txBox="true"/>
            <p:nvPr/>
          </p:nvSpPr>
          <p:spPr>
            <a:xfrm rot="0">
              <a:off x="0" y="0"/>
              <a:ext cx="4486566" cy="1447800"/>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Canva Sans Medium"/>
                  <a:ea typeface="Canva Sans Medium"/>
                  <a:cs typeface="Canva Sans Medium"/>
                  <a:sym typeface="Canva Sans Medium"/>
                </a:rPr>
                <a:t>Personal Details </a:t>
              </a:r>
            </a:p>
          </p:txBody>
        </p:sp>
        <p:sp>
          <p:nvSpPr>
            <p:cNvPr name="TextBox 5" id="5"/>
            <p:cNvSpPr txBox="true"/>
            <p:nvPr/>
          </p:nvSpPr>
          <p:spPr>
            <a:xfrm rot="0">
              <a:off x="0" y="1798249"/>
              <a:ext cx="4486566" cy="449792"/>
            </a:xfrm>
            <a:prstGeom prst="rect">
              <a:avLst/>
            </a:prstGeom>
          </p:spPr>
          <p:txBody>
            <a:bodyPr anchor="t" rtlCol="false" tIns="0" lIns="0" bIns="0" rIns="0">
              <a:spAutoFit/>
            </a:bodyPr>
            <a:lstStyle/>
            <a:p>
              <a:pPr algn="l" marL="0" indent="0" lvl="0">
                <a:lnSpc>
                  <a:spcPts val="2800"/>
                </a:lnSpc>
                <a:spcBef>
                  <a:spcPct val="0"/>
                </a:spcBef>
              </a:pPr>
            </a:p>
          </p:txBody>
        </p:sp>
      </p:grpSp>
      <p:grpSp>
        <p:nvGrpSpPr>
          <p:cNvPr name="Group 6" id="6"/>
          <p:cNvGrpSpPr/>
          <p:nvPr/>
        </p:nvGrpSpPr>
        <p:grpSpPr>
          <a:xfrm rot="0">
            <a:off x="5507360" y="6531148"/>
            <a:ext cx="3364925" cy="1686253"/>
            <a:chOff x="0" y="0"/>
            <a:chExt cx="4486566" cy="2248338"/>
          </a:xfrm>
        </p:grpSpPr>
        <p:sp>
          <p:nvSpPr>
            <p:cNvPr name="TextBox 7" id="7"/>
            <p:cNvSpPr txBox="true"/>
            <p:nvPr/>
          </p:nvSpPr>
          <p:spPr>
            <a:xfrm rot="0">
              <a:off x="0" y="0"/>
              <a:ext cx="4486566" cy="1447800"/>
            </a:xfrm>
            <a:prstGeom prst="rect">
              <a:avLst/>
            </a:prstGeom>
          </p:spPr>
          <p:txBody>
            <a:bodyPr anchor="t" rtlCol="false" tIns="0" lIns="0" bIns="0" rIns="0">
              <a:spAutoFit/>
            </a:bodyPr>
            <a:lstStyle/>
            <a:p>
              <a:pPr algn="l" marL="0" indent="0" lvl="0">
                <a:lnSpc>
                  <a:spcPts val="4320"/>
                </a:lnSpc>
                <a:spcBef>
                  <a:spcPct val="0"/>
                </a:spcBef>
              </a:pPr>
              <a:r>
                <a:rPr lang="en-US" sz="3600" strike="noStrike" u="none">
                  <a:solidFill>
                    <a:srgbClr val="00A181"/>
                  </a:solidFill>
                  <a:latin typeface="Canva Sans Medium"/>
                  <a:ea typeface="Canva Sans Medium"/>
                  <a:cs typeface="Canva Sans Medium"/>
                  <a:sym typeface="Canva Sans Medium"/>
                </a:rPr>
                <a:t>Strengths and weakness </a:t>
              </a:r>
            </a:p>
          </p:txBody>
        </p:sp>
        <p:sp>
          <p:nvSpPr>
            <p:cNvPr name="TextBox 8" id="8"/>
            <p:cNvSpPr txBox="true"/>
            <p:nvPr/>
          </p:nvSpPr>
          <p:spPr>
            <a:xfrm rot="0">
              <a:off x="0" y="1798546"/>
              <a:ext cx="4486566" cy="449792"/>
            </a:xfrm>
            <a:prstGeom prst="rect">
              <a:avLst/>
            </a:prstGeom>
          </p:spPr>
          <p:txBody>
            <a:bodyPr anchor="t" rtlCol="false" tIns="0" lIns="0" bIns="0" rIns="0">
              <a:spAutoFit/>
            </a:bodyPr>
            <a:lstStyle/>
            <a:p>
              <a:pPr algn="l" marL="0" indent="0" lvl="0">
                <a:lnSpc>
                  <a:spcPts val="2800"/>
                </a:lnSpc>
                <a:spcBef>
                  <a:spcPct val="0"/>
                </a:spcBef>
              </a:pPr>
            </a:p>
          </p:txBody>
        </p:sp>
      </p:grpSp>
      <p:sp>
        <p:nvSpPr>
          <p:cNvPr name="TextBox 9" id="9"/>
          <p:cNvSpPr txBox="true"/>
          <p:nvPr/>
        </p:nvSpPr>
        <p:spPr>
          <a:xfrm rot="0">
            <a:off x="14496680" y="7383964"/>
            <a:ext cx="3364925" cy="542925"/>
          </a:xfrm>
          <a:prstGeom prst="rect">
            <a:avLst/>
          </a:prstGeom>
        </p:spPr>
        <p:txBody>
          <a:bodyPr anchor="t" rtlCol="false" tIns="0" lIns="0" bIns="0" rIns="0">
            <a:spAutoFit/>
          </a:bodyPr>
          <a:lstStyle/>
          <a:p>
            <a:pPr algn="l" marL="0" indent="0" lvl="0">
              <a:lnSpc>
                <a:spcPts val="4320"/>
              </a:lnSpc>
              <a:spcBef>
                <a:spcPct val="0"/>
              </a:spcBef>
            </a:pPr>
            <a:r>
              <a:rPr lang="en-US" sz="3600" strike="noStrike" u="none">
                <a:solidFill>
                  <a:srgbClr val="00A181"/>
                </a:solidFill>
                <a:latin typeface="Canva Sans Medium"/>
                <a:ea typeface="Canva Sans Medium"/>
                <a:cs typeface="Canva Sans Medium"/>
                <a:sym typeface="Canva Sans Medium"/>
              </a:rPr>
              <a:t>Experienc</a:t>
            </a:r>
          </a:p>
        </p:txBody>
      </p:sp>
      <p:grpSp>
        <p:nvGrpSpPr>
          <p:cNvPr name="Group 10" id="10"/>
          <p:cNvGrpSpPr/>
          <p:nvPr/>
        </p:nvGrpSpPr>
        <p:grpSpPr>
          <a:xfrm rot="0">
            <a:off x="9879014" y="6963113"/>
            <a:ext cx="3364925" cy="1384629"/>
            <a:chOff x="0" y="0"/>
            <a:chExt cx="4486566" cy="1846171"/>
          </a:xfrm>
        </p:grpSpPr>
        <p:sp>
          <p:nvSpPr>
            <p:cNvPr name="TextBox 11" id="11"/>
            <p:cNvSpPr txBox="true"/>
            <p:nvPr/>
          </p:nvSpPr>
          <p:spPr>
            <a:xfrm rot="0">
              <a:off x="0" y="0"/>
              <a:ext cx="4486566" cy="723900"/>
            </a:xfrm>
            <a:prstGeom prst="rect">
              <a:avLst/>
            </a:prstGeom>
          </p:spPr>
          <p:txBody>
            <a:bodyPr anchor="t" rtlCol="false" tIns="0" lIns="0" bIns="0" rIns="0">
              <a:spAutoFit/>
            </a:bodyPr>
            <a:lstStyle/>
            <a:p>
              <a:pPr algn="l" marL="0" indent="0" lvl="0">
                <a:lnSpc>
                  <a:spcPts val="4320"/>
                </a:lnSpc>
                <a:spcBef>
                  <a:spcPct val="0"/>
                </a:spcBef>
              </a:pPr>
              <a:r>
                <a:rPr lang="en-US" sz="3600" strike="noStrike" u="none">
                  <a:solidFill>
                    <a:srgbClr val="00A181"/>
                  </a:solidFill>
                  <a:latin typeface="Canva Sans Medium"/>
                  <a:ea typeface="Canva Sans Medium"/>
                  <a:cs typeface="Canva Sans Medium"/>
                  <a:sym typeface="Canva Sans Medium"/>
                </a:rPr>
                <a:t>Future goal</a:t>
              </a:r>
            </a:p>
          </p:txBody>
        </p:sp>
        <p:sp>
          <p:nvSpPr>
            <p:cNvPr name="TextBox 12" id="12"/>
            <p:cNvSpPr txBox="true"/>
            <p:nvPr/>
          </p:nvSpPr>
          <p:spPr>
            <a:xfrm rot="0">
              <a:off x="0" y="1122271"/>
              <a:ext cx="4486566" cy="723900"/>
            </a:xfrm>
            <a:prstGeom prst="rect">
              <a:avLst/>
            </a:prstGeom>
          </p:spPr>
          <p:txBody>
            <a:bodyPr anchor="t" rtlCol="false" tIns="0" lIns="0" bIns="0" rIns="0">
              <a:spAutoFit/>
            </a:bodyPr>
            <a:lstStyle/>
            <a:p>
              <a:pPr algn="l" marL="0" indent="0" lvl="0">
                <a:lnSpc>
                  <a:spcPts val="4320"/>
                </a:lnSpc>
                <a:spcBef>
                  <a:spcPct val="0"/>
                </a:spcBef>
              </a:pPr>
            </a:p>
          </p:txBody>
        </p:sp>
      </p:grpSp>
      <p:sp>
        <p:nvSpPr>
          <p:cNvPr name="TextBox 13" id="13"/>
          <p:cNvSpPr txBox="true"/>
          <p:nvPr/>
        </p:nvSpPr>
        <p:spPr>
          <a:xfrm rot="0">
            <a:off x="1028700" y="1683983"/>
            <a:ext cx="9228730" cy="2571750"/>
          </a:xfrm>
          <a:prstGeom prst="rect">
            <a:avLst/>
          </a:prstGeom>
        </p:spPr>
        <p:txBody>
          <a:bodyPr anchor="t" rtlCol="false" tIns="0" lIns="0" bIns="0" rIns="0">
            <a:spAutoFit/>
          </a:bodyPr>
          <a:lstStyle/>
          <a:p>
            <a:pPr algn="l">
              <a:lnSpc>
                <a:spcPts val="10199"/>
              </a:lnSpc>
            </a:pPr>
            <a:r>
              <a:rPr lang="en-US" sz="8499" spc="-84">
                <a:solidFill>
                  <a:srgbClr val="000000"/>
                </a:solidFill>
                <a:latin typeface="Hagrid Text"/>
                <a:ea typeface="Hagrid Text"/>
                <a:cs typeface="Hagrid Text"/>
                <a:sym typeface="Hagrid Text"/>
              </a:rPr>
              <a:t>HR Questions</a:t>
            </a:r>
          </a:p>
          <a:p>
            <a:pPr algn="l">
              <a:lnSpc>
                <a:spcPts val="10199"/>
              </a:lnSpc>
              <a:spcBef>
                <a:spcPct val="0"/>
              </a:spcBef>
            </a:pPr>
          </a:p>
        </p:txBody>
      </p:sp>
      <p:grpSp>
        <p:nvGrpSpPr>
          <p:cNvPr name="Group 14" id="14"/>
          <p:cNvGrpSpPr/>
          <p:nvPr/>
        </p:nvGrpSpPr>
        <p:grpSpPr>
          <a:xfrm rot="0">
            <a:off x="1031805" y="8198352"/>
            <a:ext cx="380203" cy="329258"/>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5317258" y="8198352"/>
            <a:ext cx="380203" cy="329258"/>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8" id="18"/>
          <p:cNvGrpSpPr/>
          <p:nvPr/>
        </p:nvGrpSpPr>
        <p:grpSpPr>
          <a:xfrm rot="0">
            <a:off x="9605817" y="8217402"/>
            <a:ext cx="380203" cy="329258"/>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0" id="20"/>
          <p:cNvGrpSpPr/>
          <p:nvPr/>
        </p:nvGrpSpPr>
        <p:grpSpPr>
          <a:xfrm rot="0">
            <a:off x="13894375" y="8198352"/>
            <a:ext cx="380203" cy="329258"/>
            <a:chOff x="0" y="0"/>
            <a:chExt cx="3619627" cy="3134614"/>
          </a:xfrm>
        </p:grpSpPr>
        <p:sp>
          <p:nvSpPr>
            <p:cNvPr name="Freeform 21" id="2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2" id="22"/>
          <p:cNvGrpSpPr/>
          <p:nvPr/>
        </p:nvGrpSpPr>
        <p:grpSpPr>
          <a:xfrm rot="0">
            <a:off x="16799111" y="2687862"/>
            <a:ext cx="2977778" cy="2578770"/>
            <a:chOff x="0" y="0"/>
            <a:chExt cx="3619627" cy="3134614"/>
          </a:xfrm>
        </p:grpSpPr>
        <p:sp>
          <p:nvSpPr>
            <p:cNvPr name="Freeform 23" id="2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4" id="24"/>
          <p:cNvGrpSpPr/>
          <p:nvPr/>
        </p:nvGrpSpPr>
        <p:grpSpPr>
          <a:xfrm rot="0">
            <a:off x="13660090" y="-135282"/>
            <a:ext cx="4201515" cy="3638531"/>
            <a:chOff x="0" y="0"/>
            <a:chExt cx="3619627" cy="3134614"/>
          </a:xfrm>
        </p:grpSpPr>
        <p:sp>
          <p:nvSpPr>
            <p:cNvPr name="Freeform 25" id="2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26" id="26"/>
          <p:cNvGrpSpPr/>
          <p:nvPr/>
        </p:nvGrpSpPr>
        <p:grpSpPr>
          <a:xfrm rot="0">
            <a:off x="13243939" y="-956153"/>
            <a:ext cx="2481390" cy="2148895"/>
            <a:chOff x="0" y="0"/>
            <a:chExt cx="3619627" cy="3134614"/>
          </a:xfrm>
        </p:grpSpPr>
        <p:sp>
          <p:nvSpPr>
            <p:cNvPr name="Freeform 27" id="2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DAGJ80a0iHk</dc:identifier>
  <dcterms:modified xsi:type="dcterms:W3CDTF">2011-08-01T06:04:30Z</dcterms:modified>
  <cp:revision>1</cp:revision>
  <dc:title>Dark Green Light Green White Corporate Geometric Company Internal Deck Business Presentation</dc:title>
</cp:coreProperties>
</file>

<file path=docProps/thumbnail.jpeg>
</file>